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302" r:id="rId6"/>
    <p:sldId id="303" r:id="rId7"/>
    <p:sldId id="261" r:id="rId8"/>
    <p:sldId id="272" r:id="rId9"/>
    <p:sldId id="304" r:id="rId10"/>
    <p:sldId id="259" r:id="rId11"/>
    <p:sldId id="260" r:id="rId12"/>
    <p:sldId id="292" r:id="rId13"/>
    <p:sldId id="279" r:id="rId14"/>
    <p:sldId id="307" r:id="rId15"/>
    <p:sldId id="308" r:id="rId16"/>
    <p:sldId id="309" r:id="rId17"/>
    <p:sldId id="311" r:id="rId18"/>
    <p:sldId id="310" r:id="rId19"/>
    <p:sldId id="281" r:id="rId20"/>
    <p:sldId id="282" r:id="rId21"/>
    <p:sldId id="284" r:id="rId22"/>
    <p:sldId id="269" r:id="rId23"/>
    <p:sldId id="276" r:id="rId24"/>
    <p:sldId id="288" r:id="rId25"/>
    <p:sldId id="306" r:id="rId26"/>
    <p:sldId id="293" r:id="rId27"/>
    <p:sldId id="262" r:id="rId28"/>
    <p:sldId id="263" r:id="rId29"/>
    <p:sldId id="305" r:id="rId30"/>
    <p:sldId id="297" r:id="rId31"/>
    <p:sldId id="286" r:id="rId32"/>
    <p:sldId id="267" r:id="rId33"/>
    <p:sldId id="268" r:id="rId34"/>
    <p:sldId id="287" r:id="rId35"/>
    <p:sldId id="270" r:id="rId36"/>
    <p:sldId id="273" r:id="rId37"/>
    <p:sldId id="277" r:id="rId38"/>
    <p:sldId id="298" r:id="rId39"/>
    <p:sldId id="294" r:id="rId40"/>
    <p:sldId id="266" r:id="rId41"/>
    <p:sldId id="295" r:id="rId42"/>
    <p:sldId id="274" r:id="rId43"/>
    <p:sldId id="296" r:id="rId44"/>
    <p:sldId id="278" r:id="rId45"/>
    <p:sldId id="275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5082-790F-6E28-8E17-53EA61017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B63438-34C6-B8F2-F57C-FD261E905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5A18F-04C5-819B-0C44-0B48073D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FA7D7F-169E-EAAF-F70F-739A71A8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1F64C-7F37-26D3-C920-615F9082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89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1CE97-D864-D886-F3DB-A8348381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04FC5D-55A0-C1CA-0701-1D4142FD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CEC43-90B1-21EE-B071-67C52820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A215E-B52B-6FCB-C90B-BA00455C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61AB8D-8E08-90E4-474E-BEE243E6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6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8EFD9F-C236-AAC2-B143-16F2C8E9E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6DEB8D-315E-087E-8C13-0BDE91AC1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D4F468-C826-D77F-59E8-AFF0E9DC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A956DE-4219-9D69-756A-BE592977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54767D-8366-6F31-E75A-D4D3163C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80FB-6A07-79D8-C817-037F29F0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387E1-DEB5-752F-CE23-67324D0E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1D4347-4EC2-82F7-E81F-759CBF61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7F600-C058-19A4-65D8-D092C6D2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5C0F7-B2C2-55FE-5F92-1B45CA98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8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3F30E-BE77-F860-17F9-65ADFF49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3E8378-1D2E-14FC-26A4-425A55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E1482-BF63-01B6-0585-C8014A85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607FF0-6769-4D4C-4056-C1B60F36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51A108-3237-134C-6A0E-75BB8502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BA2AC-A9A1-8816-F9DB-FBB6E52D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016919-5DCE-FBB3-0BA0-C319B2E2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A5971A-C440-4623-7974-58521CFAB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4DF624-6CE5-A8BE-2F4E-218A699B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452B22-8F27-E928-D4B1-D4AA0428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D96FA7-FACC-E878-BEF6-AEEDF0D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25919-8620-5E2B-B310-7F5D5558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2C2977-5877-4D55-6AF7-124709D7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FB8BDC-FD42-7655-E1DE-A1361897D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6EC287-5944-E683-0069-FEA470131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CDCDFB-875B-5813-BF61-CA6838C5F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77951-E8B7-2959-248C-01559958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C67105E-449B-3D86-8A36-709F7622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D544CF-9DB4-B20D-66C5-14A474BE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90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C7145-C167-0BC6-E10B-05D28A5B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D37B58-6D9E-F0A3-8ADC-50D1BE34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E1CF61-9043-68E2-9423-D83D3911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D16D34-4DF2-E2D7-C599-8408D0D0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31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3B7E6-A459-6FB4-2908-F75C6D46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4060AA-13F6-E925-4EC6-030907C9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C037B0-D847-9EBE-7F55-E13035A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83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FEDD9-1114-5EB6-A3EA-B25E32C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DFF45-505B-D93A-3612-E01CAAAFC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B37C86-F0AD-11EC-192D-A7E34DC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9DE5F-71AB-956E-E9B6-BAB2525F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2A04AF-09C3-548A-04EC-CD4C8A48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2C6969-6806-052B-7F7F-09C211F4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10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796B2-84EE-08B3-C7C3-1FB424F6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E7FFA3-32CA-228F-6EA2-9FC878CBA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953545-8510-445D-35AE-3E3ED71FA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CFAE81-7D3D-F8AB-8BFA-5D4D4276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76F35D-2B63-9D86-26EE-B7AA84E5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7F06A5-BA58-B276-F33C-436B09A4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46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A8B03-3346-789B-0031-F0A88905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70386D-1F31-F7EC-656F-2F18A9094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0DE73-0775-7B29-1FB7-9705D2D0F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FEBE7-C303-44A6-B9C0-E3E46A4AD2F9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00F32D-220C-4F64-5BBC-3FF5C5237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EF533E-B98B-3C49-56D3-1ECEE579D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51D1D1-59D0-FE4B-1DAA-5A8EB17A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F0D42-F004-97E3-7706-818AEC81D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878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моделей машинного обучения для ассоциации космических объектов из различных спектральных диапазонов.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3E7BE2-0304-9877-E5F0-D344DD3FC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4572000" cy="2212836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Тэаро К.А.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группа 320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Научные руководители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ru-RU" b="0" i="0" dirty="0">
                <a:solidFill>
                  <a:schemeClr val="bg1"/>
                </a:solidFill>
                <a:effectLst/>
              </a:rPr>
              <a:t>К. Ф.-М. наук </a:t>
            </a:r>
            <a:r>
              <a:rPr lang="ru-RU" dirty="0">
                <a:solidFill>
                  <a:schemeClr val="bg1"/>
                </a:solidFill>
              </a:rPr>
              <a:t>Мещеряков А.В.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Герасимов С.В.</a:t>
            </a:r>
          </a:p>
          <a:p>
            <a:pPr algn="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1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B36F054-8A52-3D98-AC5A-636C94CF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5B18-76FC-3900-2422-D68E6007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Актуальность машинного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50927-6EEE-5401-C506-87B47757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512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</a:rPr>
              <a:t>Будут анализироваться большие каталоги данных, состоящие из более чем из 30 столбцов. Применение машинного обучения позволит выделить полезные свойства обьектов и на основе них выполнить классификацию.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054A6-6543-0CAF-3BB9-C8817EB4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17" y="4434164"/>
            <a:ext cx="5145566" cy="7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2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4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Исследовать и разработать алгоритмы машинного обучения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задачи сопоставления больших данных обзоров неба и поиска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уникальных обьектов(</a:t>
            </a:r>
            <a:r>
              <a:rPr lang="en-US" dirty="0">
                <a:solidFill>
                  <a:schemeClr val="bg1"/>
                </a:solidFill>
              </a:rPr>
              <a:t>HMXB</a:t>
            </a:r>
            <a:r>
              <a:rPr lang="ru-RU" dirty="0">
                <a:solidFill>
                  <a:schemeClr val="bg1"/>
                </a:solidFill>
              </a:rPr>
              <a:t>) в Млечном Пути.</a:t>
            </a:r>
          </a:p>
          <a:p>
            <a:r>
              <a:rPr lang="ru-RU" dirty="0">
                <a:solidFill>
                  <a:schemeClr val="bg1"/>
                </a:solidFill>
              </a:rPr>
              <a:t>Изучить и проанализировать стандартный метод (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Предобработка данных.</a:t>
            </a:r>
          </a:p>
          <a:p>
            <a:r>
              <a:rPr lang="ru-RU" dirty="0">
                <a:solidFill>
                  <a:schemeClr val="bg1"/>
                </a:solidFill>
              </a:rPr>
              <a:t>Построение модели.</a:t>
            </a:r>
          </a:p>
        </p:txBody>
      </p:sp>
    </p:spTree>
    <p:extLst>
      <p:ext uri="{BB962C8B-B14F-4D97-AF65-F5344CB8AC3E}">
        <p14:creationId xmlns:p14="http://schemas.microsoft.com/office/powerpoint/2010/main" val="242661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5A350D-31C6-4A55-78D0-8C07841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существующих методов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Стандартный алгоритм для соотнесений рентгеновских обьектов.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Примерный план алгоритма.</a:t>
            </a:r>
          </a:p>
          <a:p>
            <a:r>
              <a:rPr lang="ru-RU" dirty="0">
                <a:solidFill>
                  <a:schemeClr val="bg1"/>
                </a:solidFill>
              </a:rPr>
              <a:t>Строят априорное распределение исходя из проекций объектов на космические секторы.</a:t>
            </a:r>
          </a:p>
          <a:p>
            <a:r>
              <a:rPr lang="ru-RU" dirty="0">
                <a:solidFill>
                  <a:schemeClr val="bg1"/>
                </a:solidFill>
              </a:rPr>
              <a:t>Совмещают все объекты в этих секторах</a:t>
            </a:r>
          </a:p>
          <a:p>
            <a:r>
              <a:rPr lang="ru-RU" dirty="0">
                <a:solidFill>
                  <a:schemeClr val="bg1"/>
                </a:solidFill>
              </a:rPr>
              <a:t>Строят апостериорное распределение на основе дистанции между объектами</a:t>
            </a:r>
          </a:p>
          <a:p>
            <a:r>
              <a:rPr lang="ru-RU" dirty="0">
                <a:solidFill>
                  <a:schemeClr val="bg1"/>
                </a:solidFill>
              </a:rPr>
              <a:t>Дополняют вероятность исходя из значения магнитуды.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Выдает возможные пары обьектов, с вероятностями </a:t>
            </a:r>
            <a:r>
              <a:rPr lang="en-US" dirty="0">
                <a:solidFill>
                  <a:schemeClr val="bg1"/>
                </a:solidFill>
              </a:rPr>
              <a:t>p_i, </a:t>
            </a:r>
            <a:r>
              <a:rPr lang="en-US" dirty="0" err="1">
                <a:solidFill>
                  <a:schemeClr val="bg1"/>
                </a:solidFill>
              </a:rPr>
              <a:t>p_any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8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575DEA-5DCF-0F30-9974-302E596D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639BF-BF6E-0B9A-F963-BD26E7C0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Априорное распределение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0BCEB6-235D-B0AA-B865-864FCDC0F9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9317"/>
                <a:ext cx="10515600" cy="3877646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Вероятность, что выбранная цепочка образует верные отождествления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P(H) = </a:t>
                </a:r>
                <a:r>
                  <a:rPr lang="ru-RU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/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Если учесть, что покрытие в каталогах может быть неравномерным, можно добавить с – </a:t>
                </a:r>
                <a:r>
                  <a:rPr lang="en-US" dirty="0">
                    <a:solidFill>
                      <a:schemeClr val="bg1"/>
                    </a:solidFill>
                  </a:rPr>
                  <a:t>prior completeness factor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P(H) = c/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90BCEB6-235D-B0AA-B865-864FCDC0F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9317"/>
                <a:ext cx="10515600" cy="3877646"/>
              </a:xfrm>
              <a:blipFill>
                <a:blip r:embed="rId3"/>
                <a:stretch>
                  <a:fillRect l="-986" t="-2516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7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3A5BBD-3378-C90D-2AE9-23A4AB6E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68A91-AD66-CD2E-EDA6-2245314E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Добавление позиционной информации. Апостериорная вероятность.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63C519-97C6-7137-9533-B09A79C2D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0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P(H|D) ~ P(H)*P(D|H) – </a:t>
                </a:r>
                <a:r>
                  <a:rPr lang="ru-RU" dirty="0">
                    <a:solidFill>
                      <a:schemeClr val="bg1"/>
                    </a:solidFill>
                  </a:rPr>
                  <a:t>Формула Байеса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Тогда: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0)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0)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B – (dist_bayerfactor) =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1|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F1(P(H1),B) – (</a:t>
                </a:r>
                <a:r>
                  <a:rPr lang="en-US" dirty="0" err="1">
                    <a:solidFill>
                      <a:schemeClr val="bg1"/>
                    </a:solidFill>
                  </a:rPr>
                  <a:t>dist_post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/>
                    </a:solidFill>
                  </a:rPr>
                  <a:t>P_single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строится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из </a:t>
                </a:r>
                <a:r>
                  <a:rPr lang="en-US" dirty="0" err="1">
                    <a:solidFill>
                      <a:schemeClr val="bg1"/>
                    </a:solidFill>
                  </a:rPr>
                  <a:t>dist_post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 с добавлением 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инф-</a:t>
                </a:r>
                <a:r>
                  <a:rPr lang="ru-RU" dirty="0" err="1">
                    <a:solidFill>
                      <a:schemeClr val="bg1"/>
                    </a:solidFill>
                  </a:rPr>
                  <a:t>ии</a:t>
                </a:r>
                <a:r>
                  <a:rPr lang="ru-RU" dirty="0">
                    <a:solidFill>
                      <a:schemeClr val="bg1"/>
                    </a:solidFill>
                  </a:rPr>
                  <a:t> из яркости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63C519-97C6-7137-9533-B09A79C2D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0370"/>
              </a:xfrm>
              <a:blipFill>
                <a:blip r:embed="rId3"/>
                <a:stretch>
                  <a:fillRect l="-1217" t="-2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9242CD-47FC-7672-ECF1-9A124E768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1" t="33533" r="41264" b="61948"/>
          <a:stretch/>
        </p:blipFill>
        <p:spPr>
          <a:xfrm>
            <a:off x="5424255" y="4107203"/>
            <a:ext cx="2309438" cy="5003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ABDF35-3B42-D773-B2A4-9A5FD22FC1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2" t="51133" r="29952" b="32427"/>
          <a:stretch/>
        </p:blipFill>
        <p:spPr>
          <a:xfrm>
            <a:off x="5424255" y="5092809"/>
            <a:ext cx="1703893" cy="6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9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96D20F5-8C97-55C3-A5D7-CFFBE60C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F1C541-E54B-BDC9-CB82-2CE0C92B9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Функция                                         выводится из отношения функций правдоподобия при условии двух разных гипотез.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: </a:t>
                </a:r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Все объекты являются одним источником в разных каталогов.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</a:t>
                </a:r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разные источники.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Тогда 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P(D|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nary>
                    <m: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наблюдаемая позиция объекта,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реальная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P(D|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nary>
                  </m:oMath>
                </a14:m>
                <a:endParaRPr lang="ru-RU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F1C541-E54B-BDC9-CB82-2CE0C92B9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 r="-1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2B4F5-5D95-36E7-1688-BA0A18F89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4" t="33533" r="41264" b="62321"/>
          <a:stretch/>
        </p:blipFill>
        <p:spPr>
          <a:xfrm>
            <a:off x="2537041" y="1826309"/>
            <a:ext cx="2968358" cy="4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8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96D20F5-8C97-55C3-A5D7-CFFBE60C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80DE8-452E-F465-4F95-19745F3D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F1C541-E54B-BDC9-CB82-2CE0C92B9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𝑎𝑛𝑦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ru-RU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 вероятность что в полученном наборе есть верная ассоциация</a:t>
                </a: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|D)/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ru-RU" dirty="0">
                    <a:solidFill>
                      <a:schemeClr val="bg1"/>
                    </a:solidFill>
                  </a:rPr>
                  <a:t>отнормированная вероятность каждого источника быть верной ассоциацией при условии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𝑎𝑛𝑦</m:t>
                        </m:r>
                      </m:sub>
                    </m:sSub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выполнено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F1C541-E54B-BDC9-CB82-2CE0C92B9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69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031DB6C-C788-EC2B-ACA0-4600717E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751AF-AA70-F405-C703-3EB18ADA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Добавление информации магнитуды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6AA66C4-2814-C1B6-7535-E7EA99E1F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Считаем, что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наблюдения расстояния и яркости независимые, тогда функцию правдоподобия можно модифицировать:</a:t>
                </a:r>
              </a:p>
              <a:p>
                <a:pPr marL="457200" lvl="1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P(D|H)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| H)*P(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|H)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|H)*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Где </a:t>
                </a:r>
                <a:r>
                  <a:rPr lang="en-US" dirty="0">
                    <a:solidFill>
                      <a:schemeClr val="bg1"/>
                    </a:solidFill>
                  </a:rPr>
                  <a:t>q </a:t>
                </a: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:r>
                  <a:rPr lang="en-US" dirty="0">
                    <a:solidFill>
                      <a:schemeClr val="bg1"/>
                    </a:solidFill>
                  </a:rPr>
                  <a:t>n </a:t>
                </a:r>
                <a:r>
                  <a:rPr lang="ru-RU" dirty="0">
                    <a:solidFill>
                      <a:schemeClr val="bg1"/>
                    </a:solidFill>
                  </a:rPr>
                  <a:t>шансы, что источники имеют магнитуду 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  <a:r>
                  <a:rPr lang="ru-RU" dirty="0">
                    <a:solidFill>
                      <a:schemeClr val="bg1"/>
                    </a:solidFill>
                  </a:rPr>
                  <a:t>. Данные распределения рассчитываются заранее.</a:t>
                </a:r>
              </a:p>
              <a:p>
                <a:pPr marL="457200" lvl="1" indent="0">
                  <a:buNone/>
                </a:pPr>
                <a:endParaRPr lang="ru-RU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подставляя новую </a:t>
                </a:r>
                <a:r>
                  <a:rPr lang="en-US" dirty="0">
                    <a:solidFill>
                      <a:schemeClr val="bg1"/>
                    </a:solidFill>
                  </a:rPr>
                  <a:t>P(D|H) </a:t>
                </a:r>
                <a:r>
                  <a:rPr lang="ru-RU" dirty="0">
                    <a:solidFill>
                      <a:schemeClr val="bg1"/>
                    </a:solidFill>
                  </a:rPr>
                  <a:t>в </a:t>
                </a:r>
                <a:endParaRPr lang="ru-RU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ru-RU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F1(P(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),B)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sz="24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B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|H) = F(sigma_i,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range_i)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Мы можем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𝑎𝑛𝑦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6AA66C4-2814-C1B6-7535-E7EA99E1F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5994"/>
              </a:xfrm>
              <a:blipFill>
                <a:blip r:embed="rId3"/>
                <a:stretch>
                  <a:fillRect l="-1217" t="-2028" r="-1681" b="-1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28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Оптический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74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Характеристика оптических обзоров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Высокая точность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Огромные каталоги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Будет использоваться каталог </a:t>
            </a:r>
            <a:r>
              <a:rPr lang="en-US" sz="2400" dirty="0">
                <a:solidFill>
                  <a:schemeClr val="bg1"/>
                </a:solidFill>
              </a:rPr>
              <a:t>Pan-STARRS DR2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Был выпущен 2019 году, состоял из 1.6 петабайт данных и стал самым крупным космическим каталогом.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Телескоп расположен на Гавайях,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проект Гавайского университета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AB1764-D43D-7B10-986F-5B319767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53" y="2219417"/>
            <a:ext cx="46529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7991869" y="5859262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Pan-STARRS1 </a:t>
            </a:r>
            <a:r>
              <a:rPr lang="ru-RU" sz="2400" dirty="0">
                <a:solidFill>
                  <a:schemeClr val="bg1"/>
                </a:solidFill>
              </a:rPr>
              <a:t>телескоп</a:t>
            </a:r>
          </a:p>
        </p:txBody>
      </p:sp>
    </p:spTree>
    <p:extLst>
      <p:ext uri="{BB962C8B-B14F-4D97-AF65-F5344CB8AC3E}">
        <p14:creationId xmlns:p14="http://schemas.microsoft.com/office/powerpoint/2010/main" val="371371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AB5112-A183-74E9-A4F5-4D7CA601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0AE2F-84AC-27CA-E812-A932B51F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B69D5-C918-B2AC-A8D5-5CF29BE3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  <a:p>
            <a:r>
              <a:rPr lang="ru-RU" dirty="0">
                <a:solidFill>
                  <a:schemeClr val="bg1"/>
                </a:solidFill>
              </a:rPr>
              <a:t>Актуальность</a:t>
            </a:r>
          </a:p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Обзор</a:t>
            </a:r>
          </a:p>
          <a:p>
            <a:r>
              <a:rPr lang="ru-RU" dirty="0">
                <a:solidFill>
                  <a:schemeClr val="bg1"/>
                </a:solidFill>
              </a:rPr>
              <a:t>Результаты</a:t>
            </a:r>
          </a:p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3605986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Рентгеновский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825625"/>
            <a:ext cx="633865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Характеристика рентгеновских обзоров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Невысокая точность, присутствует ошибка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Не все космические объекты излучают рентген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Будут использоваться каталоги </a:t>
            </a:r>
            <a:r>
              <a:rPr lang="en-US" dirty="0">
                <a:solidFill>
                  <a:schemeClr val="bg1"/>
                </a:solidFill>
              </a:rPr>
              <a:t>Chandra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XMM-Newton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Является очень важным рентгеновским телескопом, работающим 1999 года. Принадлежит </a:t>
            </a:r>
            <a:r>
              <a:rPr lang="en-US" dirty="0">
                <a:solidFill>
                  <a:schemeClr val="bg1"/>
                </a:solidFill>
              </a:rPr>
              <a:t>NASA</a:t>
            </a:r>
          </a:p>
          <a:p>
            <a:r>
              <a:rPr lang="ru-RU" dirty="0">
                <a:solidFill>
                  <a:schemeClr val="bg1"/>
                </a:solidFill>
              </a:rPr>
              <a:t>Сканирует узкий участок космоса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8030857" y="5321014"/>
            <a:ext cx="247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Телескоп </a:t>
            </a:r>
            <a:r>
              <a:rPr lang="en-US" sz="2400" dirty="0">
                <a:solidFill>
                  <a:schemeClr val="bg1"/>
                </a:solidFill>
              </a:rPr>
              <a:t>Chandra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EFAA88-8960-A14E-2F05-6393A378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39" y="1601266"/>
            <a:ext cx="5012061" cy="33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8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Рентгеновский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825625"/>
            <a:ext cx="63386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XMM-Newton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Также был запущен в 1999, но ЕКА (Европейское космическое агентство)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Изначально срок службы планировался 2 года, но он неоднократно продлевался.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Каталог </a:t>
            </a:r>
            <a:r>
              <a:rPr lang="en-US" dirty="0">
                <a:solidFill>
                  <a:schemeClr val="bg1"/>
                </a:solidFill>
              </a:rPr>
              <a:t>4XMM dr12 </a:t>
            </a:r>
            <a:r>
              <a:rPr lang="ru-RU" dirty="0">
                <a:solidFill>
                  <a:schemeClr val="bg1"/>
                </a:solidFill>
              </a:rPr>
              <a:t>был выпущен 4 месяца назад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8030857" y="5321014"/>
            <a:ext cx="3202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Телескоп </a:t>
            </a:r>
            <a:r>
              <a:rPr lang="en-US" sz="2400" dirty="0">
                <a:solidFill>
                  <a:schemeClr val="bg1"/>
                </a:solidFill>
              </a:rPr>
              <a:t>XMM-Newton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462339-83CA-24ED-EB69-02A236E1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24" y="1972887"/>
            <a:ext cx="4918887" cy="27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06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2CF32-16CF-7DF3-A5E6-3EEEAB5C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E166F-D992-A9C6-4257-6105CE3E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Каталоги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BEF299C-290B-5EEF-CE83-6A425D062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425906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9774">
                  <a:extLst>
                    <a:ext uri="{9D8B030D-6E8A-4147-A177-3AD203B41FA5}">
                      <a16:colId xmlns:a16="http://schemas.microsoft.com/office/drawing/2014/main" val="1074731838"/>
                    </a:ext>
                  </a:extLst>
                </a:gridCol>
                <a:gridCol w="2533337">
                  <a:extLst>
                    <a:ext uri="{9D8B030D-6E8A-4147-A177-3AD203B41FA5}">
                      <a16:colId xmlns:a16="http://schemas.microsoft.com/office/drawing/2014/main" val="965561775"/>
                    </a:ext>
                  </a:extLst>
                </a:gridCol>
                <a:gridCol w="2473378">
                  <a:extLst>
                    <a:ext uri="{9D8B030D-6E8A-4147-A177-3AD203B41FA5}">
                      <a16:colId xmlns:a16="http://schemas.microsoft.com/office/drawing/2014/main" val="2448749664"/>
                    </a:ext>
                  </a:extLst>
                </a:gridCol>
                <a:gridCol w="3259111">
                  <a:extLst>
                    <a:ext uri="{9D8B030D-6E8A-4147-A177-3AD203B41FA5}">
                      <a16:colId xmlns:a16="http://schemas.microsoft.com/office/drawing/2014/main" val="792470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Название каталога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Спектральный диапазон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Размер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Характеристика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7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Pan-STARRS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Оптический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Более 10 млрд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Самый крупный оптический обзор небесной поверхности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2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Chandra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Рентгеновский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317 167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Обзор характеризуется высокой точностью локализации рентгеновских объектов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4XMM_DR12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Рентгеновский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939270 объектов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Обзор меньшей точностью, чем </a:t>
                      </a:r>
                      <a:r>
                        <a:rPr lang="en-US" dirty="0"/>
                        <a:t>Chandra</a:t>
                      </a:r>
                      <a:r>
                        <a:rPr lang="ru-RU" dirty="0"/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но с большим количеством объектов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 характеристик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78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93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BEB783-B820-AFCE-57CF-2AEF38C4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3A0C-2A60-8D63-F758-F067D527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методов. Градиентный бустинг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A9BFF6-E91D-E20B-9F3A-4146240BF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Ансамблевый алгоритм </a:t>
                </a:r>
                <a:r>
                  <a:rPr lang="en-US" dirty="0">
                    <a:solidFill>
                      <a:schemeClr val="bg1"/>
                    </a:solidFill>
                  </a:rPr>
                  <a:t>ML</a:t>
                </a:r>
                <a:r>
                  <a:rPr lang="ru-RU" dirty="0">
                    <a:solidFill>
                      <a:schemeClr val="bg1"/>
                    </a:solidFill>
                  </a:rPr>
                  <a:t>, исполняющий усиление слабых моделей.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Последовательно применяет несколько базовых моделей, каждая из которых старается уменьшить ошибку прошлой модели. Базовой моделью, как правило, является дерево решений (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YS Text"/>
                  </a:rPr>
                  <a:t>Gradient Boosting on Decision Trees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YS Text"/>
                  </a:rPr>
                  <a:t>, 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YS Text"/>
                  </a:rPr>
                  <a:t>GBDT</a:t>
                </a:r>
                <a:r>
                  <a:rPr lang="ru-RU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			</a:t>
                </a:r>
                <a:r>
                  <a:rPr lang="en-US" sz="3200" dirty="0">
                    <a:solidFill>
                      <a:schemeClr val="bg1"/>
                    </a:solidFill>
                  </a:rPr>
                  <a:t>    </a:t>
                </a:r>
                <a:endParaRPr lang="ru-RU" sz="3200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sz="3200" dirty="0">
                    <a:solidFill>
                      <a:schemeClr val="bg1"/>
                    </a:solidFill>
                  </a:rPr>
                  <a:t>			</a:t>
                </a:r>
                <a:r>
                  <a:rPr lang="en-US" sz="3200" dirty="0">
                    <a:solidFill>
                      <a:schemeClr val="bg1"/>
                    </a:solidFill>
                  </a:rPr>
                  <a:t>a(x)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</a:t>
                </a:r>
                <a:endParaRPr lang="ru-RU" sz="32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A9BFF6-E91D-E20B-9F3A-4146240BF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1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37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BEB783-B820-AFCE-57CF-2AEF38C4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3A0C-2A60-8D63-F758-F067D527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методов. Градиентный бустинг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9BFF6-E91D-E20B-9F3A-4146240B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370"/>
            <a:ext cx="7409154" cy="48415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Алгоритм состоит из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ru-RU" dirty="0">
                <a:solidFill>
                  <a:schemeClr val="bg1"/>
                </a:solidFill>
              </a:rPr>
              <a:t> шагов. Рассмотрим что происходит на каждом шаге для задачи восстановления функции </a:t>
            </a:r>
            <a:r>
              <a:rPr lang="ru-RU">
                <a:solidFill>
                  <a:schemeClr val="bg1"/>
                </a:solidFill>
              </a:rPr>
              <a:t>в частности.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Из изначальных данных вычитаются предсказанные значения суммой прошлых базовых моделей. </a:t>
            </a:r>
          </a:p>
          <a:p>
            <a:r>
              <a:rPr lang="ru-RU" dirty="0">
                <a:solidFill>
                  <a:schemeClr val="bg1"/>
                </a:solidFill>
              </a:rPr>
              <a:t>Строится новая базовая модель по полученным в прошлом пункте данным, минимизирующая функцию ошибки.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Получившаяся новая модель суммируется к итоговой.</a:t>
            </a:r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</a:rPr>
              <a:t>На каждом шаге функция ошибки итоговой модели уменьшается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1ED2F-4C42-0017-CF02-FE29A8D3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354" y="1482571"/>
            <a:ext cx="3677401" cy="43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53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1FA5DC6-C420-A78D-901B-71CADEE5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7F65-714E-B51B-6D2E-0EBDC424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Обзор. Метрика качества.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2912B3-80BD-53EF-F677-2B70C314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Precision (</a:t>
            </a:r>
            <a:r>
              <a:rPr lang="ru-RU" dirty="0">
                <a:solidFill>
                  <a:schemeClr val="bg1"/>
                </a:solidFill>
              </a:rPr>
              <a:t>Точность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Recall (</a:t>
            </a:r>
            <a:r>
              <a:rPr lang="ru-RU" dirty="0">
                <a:solidFill>
                  <a:schemeClr val="bg1"/>
                </a:solidFill>
              </a:rPr>
              <a:t>Полнота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71AC06-7391-796B-FC8E-4068FFC1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89" y="2191665"/>
            <a:ext cx="3873947" cy="36192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617D6-305A-EC08-2B25-94C206A5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28" y="2612231"/>
            <a:ext cx="6600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FD7098-D833-BEDD-B1BB-44A7401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78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32048-2482-2592-3D8E-4E3D6638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4466609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Что было сделано</a:t>
            </a:r>
          </a:p>
        </p:txBody>
      </p:sp>
    </p:spTree>
    <p:extLst>
      <p:ext uri="{BB962C8B-B14F-4D97-AF65-F5344CB8AC3E}">
        <p14:creationId xmlns:p14="http://schemas.microsoft.com/office/powerpoint/2010/main" val="270636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46C890-7223-FEF7-3C55-38F6AB58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1BD1C-0CC1-215B-8F50-E0CD9CA3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Анализ метода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E1F2F-1CD9-C293-4365-DDCAFEF9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Характеристики алгоритма:</a:t>
            </a:r>
          </a:p>
          <a:p>
            <a:r>
              <a:rPr lang="ru-RU" dirty="0">
                <a:solidFill>
                  <a:schemeClr val="bg1"/>
                </a:solidFill>
              </a:rPr>
              <a:t>для решения задачи использует методы, основанные на физике.</a:t>
            </a:r>
          </a:p>
          <a:p>
            <a:r>
              <a:rPr lang="ru-RU" dirty="0">
                <a:solidFill>
                  <a:schemeClr val="bg1"/>
                </a:solidFill>
              </a:rPr>
              <a:t>использует не больше 4 признаков каждого объект – </a:t>
            </a:r>
            <a:r>
              <a:rPr lang="en-US" dirty="0">
                <a:solidFill>
                  <a:schemeClr val="bg1"/>
                </a:solidFill>
              </a:rPr>
              <a:t>RA, DEC, Flux, Position error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имеет небольшую точность из-за малого количества признаков.</a:t>
            </a:r>
          </a:p>
          <a:p>
            <a:r>
              <a:rPr lang="ru-RU" dirty="0">
                <a:solidFill>
                  <a:schemeClr val="bg1"/>
                </a:solidFill>
              </a:rPr>
              <a:t>Неприменим для достаточно больших каталогов из-за огромной длительности работы на них.</a:t>
            </a:r>
          </a:p>
        </p:txBody>
      </p:sp>
    </p:spTree>
    <p:extLst>
      <p:ext uri="{BB962C8B-B14F-4D97-AF65-F5344CB8AC3E}">
        <p14:creationId xmlns:p14="http://schemas.microsoft.com/office/powerpoint/2010/main" val="1382734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603D8-A903-37E9-48E6-6CA717A5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CA206-0FC6-C61E-4D6F-76BB23A6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539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Графики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BD118C-BB97-8D78-C81A-8CDFB1D7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83" y="1681163"/>
            <a:ext cx="4819650" cy="3314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34B758-7D5E-D52B-D20E-85F5D96E5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7" y="1679323"/>
            <a:ext cx="4819650" cy="331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77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603D8-A903-37E9-48E6-6CA717A5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CA206-0FC6-C61E-4D6F-76BB23A6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539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Графики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EA043F-A1A0-B807-C9E7-90170CFE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81" y="1740901"/>
            <a:ext cx="5676438" cy="38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AED966-B9E5-1502-CE83-335BE9D5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02" y="0"/>
            <a:ext cx="12206802" cy="69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9B4F529-AC9F-1CAB-AD74-EA39A7B9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9D3A5-E018-4FA3-B4B5-2FBABC33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NWAY</a:t>
            </a:r>
            <a:r>
              <a:rPr lang="ru-RU" dirty="0">
                <a:solidFill>
                  <a:schemeClr val="bg1"/>
                </a:solidFill>
              </a:rPr>
              <a:t>. Проблемы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924BE-8AD5-E9A7-8DC7-2DE01769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За 10 часов работы </a:t>
            </a:r>
            <a:r>
              <a:rPr lang="en-US" dirty="0">
                <a:solidFill>
                  <a:schemeClr val="bg1"/>
                </a:solidFill>
              </a:rPr>
              <a:t>Google Colab c </a:t>
            </a:r>
            <a:r>
              <a:rPr lang="ru-RU" dirty="0">
                <a:solidFill>
                  <a:schemeClr val="bg1"/>
                </a:solidFill>
              </a:rPr>
              <a:t>радиусом поиска 30 секунд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Две таблицы из млн обьектов – 30 мин.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Две таблицы из 4 млн обьектов – 8 часов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Три таблицы из 1.5 млн обьектов – 8 часов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Пять таблиц из 200 тысяч объектов – 8 часов</a:t>
            </a:r>
          </a:p>
          <a:p>
            <a:pPr marL="514350" indent="-514350">
              <a:buAutoNum type="arabicParenR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Итого: Для обычных оптических каталогов из 1 млрд обьектов алгоритм неприменим.</a:t>
            </a:r>
          </a:p>
        </p:txBody>
      </p:sp>
    </p:spTree>
    <p:extLst>
      <p:ext uri="{BB962C8B-B14F-4D97-AF65-F5344CB8AC3E}">
        <p14:creationId xmlns:p14="http://schemas.microsoft.com/office/powerpoint/2010/main" val="151396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 решения наиболее простой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495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Нужно сопоставить объекты из двух каталогов</a:t>
            </a:r>
          </a:p>
          <a:p>
            <a:r>
              <a:rPr lang="ru-RU" dirty="0">
                <a:solidFill>
                  <a:schemeClr val="bg1"/>
                </a:solidFill>
              </a:rPr>
              <a:t>Подготовить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Выбрать базовую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Найти оптимальные гиперпараметры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Провести эксперименты с каталогами и оценить получившиеся результаты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Задача будет решаться для каталогов оптического и рентгеновского диапазонов. Будем совмещать </a:t>
            </a:r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 4XMM, </a:t>
            </a:r>
            <a:r>
              <a:rPr lang="ru-RU" dirty="0">
                <a:solidFill>
                  <a:schemeClr val="bg1"/>
                </a:solidFill>
              </a:rPr>
              <a:t>каталог </a:t>
            </a:r>
            <a:r>
              <a:rPr lang="en-US" dirty="0">
                <a:solidFill>
                  <a:schemeClr val="bg1"/>
                </a:solidFill>
              </a:rPr>
              <a:t>Chandra </a:t>
            </a:r>
            <a:r>
              <a:rPr lang="ru-RU" dirty="0">
                <a:solidFill>
                  <a:schemeClr val="bg1"/>
                </a:solidFill>
              </a:rPr>
              <a:t>будет использоваться в качестве вспомогательного.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3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68A3839-FC04-30F2-2110-4102C632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7CF5F-8E55-2557-5406-8D091E93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Возникающая подзадача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4899F5-8313-DE61-F588-96BECD71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1) Получение верных и ложных источников рентгеновского излучения из оптического обзора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Отбор признаков в двух обзорах</a:t>
            </a:r>
          </a:p>
          <a:p>
            <a:r>
              <a:rPr lang="en-US" dirty="0">
                <a:solidFill>
                  <a:schemeClr val="bg1"/>
                </a:solidFill>
              </a:rPr>
              <a:t>X-match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Получение целевой метки для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соотнесенных объектов  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2) Получение выборки из верных и неверных соответствий объектов двух целевых каталогов.</a:t>
            </a:r>
          </a:p>
        </p:txBody>
      </p:sp>
    </p:spTree>
    <p:extLst>
      <p:ext uri="{BB962C8B-B14F-4D97-AF65-F5344CB8AC3E}">
        <p14:creationId xmlns:p14="http://schemas.microsoft.com/office/powerpoint/2010/main" val="67505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E544268-069D-8CC4-B7AE-49AA31EE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C475-0551-D316-1646-E5EDC11C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Подготовка данных: Отбор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0644F-41A7-99D7-D45B-BFAB207A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Признаки для 3 каталогов </a:t>
            </a:r>
            <a:r>
              <a:rPr lang="en-US" dirty="0">
                <a:solidFill>
                  <a:schemeClr val="bg1"/>
                </a:solidFill>
              </a:rPr>
              <a:t>Chandra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Pan-STARRS</a:t>
            </a:r>
            <a:r>
              <a:rPr lang="ru-RU" dirty="0">
                <a:solidFill>
                  <a:schemeClr val="bg1"/>
                </a:solidFill>
              </a:rPr>
              <a:t>, 4</a:t>
            </a:r>
            <a:r>
              <a:rPr lang="en-US" dirty="0">
                <a:solidFill>
                  <a:schemeClr val="bg1"/>
                </a:solidFill>
              </a:rPr>
              <a:t>XMM: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и 4</a:t>
            </a:r>
            <a:r>
              <a:rPr lang="en-US" dirty="0">
                <a:solidFill>
                  <a:schemeClr val="bg1"/>
                </a:solidFill>
              </a:rPr>
              <a:t>XMM: </a:t>
            </a:r>
            <a:r>
              <a:rPr lang="ru-RU" dirty="0">
                <a:solidFill>
                  <a:schemeClr val="bg1"/>
                </a:solidFill>
              </a:rPr>
              <a:t>Для первоначальной модели было решено оставить признаки локализации (</a:t>
            </a:r>
            <a:r>
              <a:rPr lang="en-US" dirty="0">
                <a:solidFill>
                  <a:schemeClr val="bg1"/>
                </a:solidFill>
              </a:rPr>
              <a:t>RA, DEC, POS_ERR</a:t>
            </a:r>
            <a:r>
              <a:rPr lang="ru-RU" dirty="0">
                <a:solidFill>
                  <a:schemeClr val="bg1"/>
                </a:solidFill>
              </a:rPr>
              <a:t>),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характеристики излучения </a:t>
            </a:r>
            <a:r>
              <a:rPr lang="en-US" dirty="0">
                <a:solidFill>
                  <a:schemeClr val="bg1"/>
                </a:solidFill>
              </a:rPr>
              <a:t>(Flux) </a:t>
            </a:r>
            <a:r>
              <a:rPr lang="ru-RU" dirty="0">
                <a:solidFill>
                  <a:schemeClr val="bg1"/>
                </a:solidFill>
              </a:rPr>
              <a:t>а также флаги для дальнейшего фильтрации объектов.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Chandra: </a:t>
            </a:r>
            <a:r>
              <a:rPr lang="ru-RU" dirty="0">
                <a:solidFill>
                  <a:schemeClr val="bg1"/>
                </a:solidFill>
              </a:rPr>
              <a:t>Из данного каталога нам необходимы лишь координаты на космической сфере (</a:t>
            </a:r>
            <a:r>
              <a:rPr lang="en-US" dirty="0">
                <a:solidFill>
                  <a:schemeClr val="bg1"/>
                </a:solidFill>
              </a:rPr>
              <a:t>RA</a:t>
            </a:r>
            <a:r>
              <a:rPr lang="ru-RU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DEC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7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E544268-069D-8CC4-B7AE-49AA31EE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C475-0551-D316-1646-E5EDC11C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Подготовка данных: </a:t>
            </a:r>
            <a:r>
              <a:rPr lang="en-US" dirty="0">
                <a:solidFill>
                  <a:schemeClr val="bg1"/>
                </a:solidFill>
              </a:rPr>
              <a:t>X-match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0644F-41A7-99D7-D45B-BFAB207A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Были использованы сторонние ресурсы для объединения каждого объекта из первого каталога с каждым объектом из второго каталога с расстояниями между менее 30 секунд.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2EFD9-2D80-3676-3D0D-B9E6EB797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83" y="1610789"/>
            <a:ext cx="5245834" cy="309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9ABF0-CDAF-7B8F-A6D4-64B181A71FAC}"/>
              </a:ext>
            </a:extLst>
          </p:cNvPr>
          <p:cNvSpPr txBox="1"/>
          <p:nvPr/>
        </p:nvSpPr>
        <p:spPr>
          <a:xfrm>
            <a:off x="5236726" y="4001294"/>
            <a:ext cx="1718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 = const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902116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AC2B3FD-E59D-ADCE-578A-5317257F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55FE8-CBE0-E2E1-46B6-18F2AAF10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31" y="3988681"/>
            <a:ext cx="4318729" cy="25442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A2C66-2CD0-F974-7931-7C342188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65126"/>
            <a:ext cx="11434439" cy="1107622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Подготовка данных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  <a:r>
              <a:rPr lang="ru-RU" sz="3600" dirty="0">
                <a:solidFill>
                  <a:schemeClr val="bg1"/>
                </a:solidFill>
              </a:rPr>
              <a:t> Отбор верных оптических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E8E42-4D87-67B8-0631-3885F339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895"/>
            <a:ext cx="10515600" cy="2175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Нужно для каждой пары соотнесенных объектов определить, являются ли они одним объектом в разных обзорах. Для этого начнем отбор только верных из всех пар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Определим радиус доверия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Выберем все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хорошие</a:t>
            </a:r>
            <a:r>
              <a:rPr lang="en-US" dirty="0">
                <a:solidFill>
                  <a:schemeClr val="bg1"/>
                </a:solidFill>
              </a:rPr>
              <a:t>”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плохие</a:t>
            </a:r>
            <a:r>
              <a:rPr lang="en-US" dirty="0">
                <a:solidFill>
                  <a:schemeClr val="bg1"/>
                </a:solidFill>
              </a:rPr>
              <a:t>”</a:t>
            </a:r>
            <a:r>
              <a:rPr lang="ru-RU" dirty="0">
                <a:solidFill>
                  <a:schemeClr val="bg1"/>
                </a:solidFill>
              </a:rPr>
              <a:t> оптические объекты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27369-309E-7D09-9C1D-C886692D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20" y="4217276"/>
            <a:ext cx="5731411" cy="1983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15C203-A023-8C9B-653F-7BAE95C043D1}"/>
                  </a:ext>
                </a:extLst>
              </p:cNvPr>
              <p:cNvSpPr txBox="1"/>
              <p:nvPr/>
            </p:nvSpPr>
            <p:spPr>
              <a:xfrm>
                <a:off x="8863986" y="5972152"/>
                <a:ext cx="1055032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𝒇𝒂𝒍𝒔𝒆</m:t>
                        </m:r>
                      </m:sub>
                    </m:sSub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15C203-A023-8C9B-653F-7BAE95C0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986" y="5972152"/>
                <a:ext cx="1055032" cy="395558"/>
              </a:xfrm>
              <a:prstGeom prst="rect">
                <a:avLst/>
              </a:prstGeom>
              <a:blipFill>
                <a:blip r:embed="rId5"/>
                <a:stretch>
                  <a:fillRect l="-4624" t="-7692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68DE110-5FA0-2DD5-E9F2-2C4ACD1F5E8C}"/>
              </a:ext>
            </a:extLst>
          </p:cNvPr>
          <p:cNvSpPr txBox="1"/>
          <p:nvPr/>
        </p:nvSpPr>
        <p:spPr>
          <a:xfrm>
            <a:off x="8346483" y="3871780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Positive</a:t>
            </a:r>
            <a:endParaRPr lang="ru-R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EFBC-D5B9-7502-6352-7206F4A60480}"/>
              </a:ext>
            </a:extLst>
          </p:cNvPr>
          <p:cNvSpPr txBox="1"/>
          <p:nvPr/>
        </p:nvSpPr>
        <p:spPr>
          <a:xfrm>
            <a:off x="9713339" y="3871780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Negative</a:t>
            </a:r>
            <a:endParaRPr lang="ru-R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84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0F2EA4-8796-1F81-7B25-8B98AEFD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FB1B6-B477-9840-F212-56B0277B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Подзадача: объединение с </a:t>
            </a:r>
            <a:r>
              <a:rPr lang="en-US" dirty="0">
                <a:solidFill>
                  <a:schemeClr val="bg1"/>
                </a:solidFill>
              </a:rPr>
              <a:t>4XMM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2E8D5-D664-CDC4-78FD-DE346818F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115"/>
            <a:ext cx="10515600" cy="3717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1) </a:t>
            </a:r>
            <a:r>
              <a:rPr lang="ru-RU" dirty="0">
                <a:solidFill>
                  <a:schemeClr val="bg1"/>
                </a:solidFill>
              </a:rPr>
              <a:t>С помощью </a:t>
            </a:r>
            <a:r>
              <a:rPr lang="en-US" dirty="0">
                <a:solidFill>
                  <a:schemeClr val="bg1"/>
                </a:solidFill>
              </a:rPr>
              <a:t>X-match </a:t>
            </a:r>
            <a:r>
              <a:rPr lang="ru-RU" dirty="0">
                <a:solidFill>
                  <a:schemeClr val="bg1"/>
                </a:solidFill>
              </a:rPr>
              <a:t>объединяем с каталогом 4</a:t>
            </a:r>
            <a:r>
              <a:rPr lang="en-US" dirty="0">
                <a:solidFill>
                  <a:schemeClr val="bg1"/>
                </a:solidFill>
              </a:rPr>
              <a:t>XMM </a:t>
            </a:r>
            <a:r>
              <a:rPr lang="ru-RU" dirty="0">
                <a:solidFill>
                  <a:schemeClr val="bg1"/>
                </a:solidFill>
              </a:rPr>
              <a:t>«хорошие» оптические объекты и получаем положительный класс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2) </a:t>
            </a:r>
            <a:r>
              <a:rPr lang="ru-RU" dirty="0">
                <a:solidFill>
                  <a:schemeClr val="bg1"/>
                </a:solidFill>
              </a:rPr>
              <a:t>Аналогично объединяем неверные источники из оптического каталога с 4</a:t>
            </a:r>
            <a:r>
              <a:rPr lang="en-US" dirty="0">
                <a:solidFill>
                  <a:schemeClr val="bg1"/>
                </a:solidFill>
              </a:rPr>
              <a:t>XMM </a:t>
            </a:r>
            <a:r>
              <a:rPr lang="ru-RU" dirty="0">
                <a:solidFill>
                  <a:schemeClr val="bg1"/>
                </a:solidFill>
              </a:rPr>
              <a:t>и получаем отрицательный класс.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Таким образом получилась выборка соответствий между </a:t>
            </a:r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4XMM </a:t>
            </a:r>
            <a:r>
              <a:rPr lang="ru-RU" dirty="0">
                <a:solidFill>
                  <a:schemeClr val="bg1"/>
                </a:solidFill>
              </a:rPr>
              <a:t>с заранее заданной точностью.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3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8F63DF-2F13-5F43-9110-6474270D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F2834-2832-6110-CCC3-A450602D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Базовая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6C222-9899-A872-1FEE-F76E35E4F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6668"/>
            <a:ext cx="10515600" cy="393091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Для базовой модели было выбрано следующее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Данные, полученные из подзадачи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Метод градиентного бустинга с решающим деревом.</a:t>
            </a:r>
          </a:p>
          <a:p>
            <a:r>
              <a:rPr lang="ru-RU" dirty="0">
                <a:solidFill>
                  <a:schemeClr val="bg1"/>
                </a:solidFill>
              </a:rPr>
              <a:t>Будет использоваться </a:t>
            </a:r>
            <a:r>
              <a:rPr lang="en-US" dirty="0">
                <a:solidFill>
                  <a:schemeClr val="bg1"/>
                </a:solidFill>
              </a:rPr>
              <a:t>CatBoost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54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D8C911-B534-4C33-5774-4133820D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485C-2270-9052-F62D-AE2244AB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Проведенные эксперименты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765A0-9918-0388-FBC7-F31DFD5A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851" y="1961965"/>
            <a:ext cx="8096435" cy="25567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</a:rPr>
              <a:t>Самая простая модель без отбора гиперпараметров: 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Precision: 0.843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Recall: 0.925</a:t>
            </a:r>
          </a:p>
          <a:p>
            <a:r>
              <a:rPr lang="en-US" sz="3200" dirty="0">
                <a:solidFill>
                  <a:schemeClr val="bg1"/>
                </a:solidFill>
              </a:rPr>
              <a:t>Accuracy: 0.965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7C402-B1B1-3E84-14F1-99E52D71017F}"/>
              </a:ext>
            </a:extLst>
          </p:cNvPr>
          <p:cNvSpPr txBox="1"/>
          <p:nvPr/>
        </p:nvSpPr>
        <p:spPr>
          <a:xfrm>
            <a:off x="1171852" y="4829452"/>
            <a:ext cx="7658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Результаты неплохие для самой базовой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19423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2448D-3008-2828-8E86-874D6868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19492-D8E2-A180-92D2-EFBFC2D5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F7ADF9-9980-28FE-4444-6B508E49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225EA5-30CA-EA59-85D5-6D25AEA4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4049F-71BD-6233-3CFF-8EA3E87C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Введение. Каталоги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495C7-5225-75E6-3BE7-F4AF69E1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468775" cy="25776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Каталог – астрономическая база данных, содержащая в себе информацию про астрономические объекты.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Табличные каталоги включаю в себя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такую информацию:</a:t>
            </a:r>
          </a:p>
          <a:p>
            <a:r>
              <a:rPr lang="ru-RU" dirty="0">
                <a:solidFill>
                  <a:schemeClr val="bg1"/>
                </a:solidFill>
              </a:rPr>
              <a:t>Координаты</a:t>
            </a:r>
          </a:p>
          <a:p>
            <a:r>
              <a:rPr lang="ru-RU" dirty="0">
                <a:solidFill>
                  <a:schemeClr val="bg1"/>
                </a:solidFill>
              </a:rPr>
              <a:t>Яркость</a:t>
            </a:r>
          </a:p>
          <a:p>
            <a:r>
              <a:rPr lang="ru-RU" dirty="0">
                <a:solidFill>
                  <a:schemeClr val="bg1"/>
                </a:solidFill>
              </a:rPr>
              <a:t>Точность локализации</a:t>
            </a:r>
          </a:p>
          <a:p>
            <a:r>
              <a:rPr lang="ru-RU" dirty="0">
                <a:solidFill>
                  <a:schemeClr val="bg1"/>
                </a:solidFill>
              </a:rPr>
              <a:t>И многое другое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C00A6D-0DD2-A0FF-1459-1B66485E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67" y="4468070"/>
            <a:ext cx="9945950" cy="21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DDF018-C952-E6B2-4EBD-E75B4534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75B6-8999-5B37-EF12-A32C3D2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6D4270-2304-5455-6230-62356AB6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Проведено исследование базового алгоритма </a:t>
            </a:r>
            <a:r>
              <a:rPr lang="en-US" dirty="0">
                <a:solidFill>
                  <a:schemeClr val="bg1"/>
                </a:solidFill>
              </a:rPr>
              <a:t>NWAY</a:t>
            </a:r>
          </a:p>
          <a:p>
            <a:r>
              <a:rPr lang="ru-RU" dirty="0">
                <a:solidFill>
                  <a:schemeClr val="bg1"/>
                </a:solidFill>
              </a:rPr>
              <a:t>Подготовлены данные для 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Построен алгоритм для подготовки табличных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Выбрана базовая модель.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Было написано примерно 500 строк кода на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8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84CE7-83D2-A0EF-14BB-1D56D21C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4DCA6-02C1-2C78-14F0-28AD02FC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DBE58-410C-99E1-EA10-D0703A45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D42B600-1BD9-7AAE-C494-39B3B8AD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D9323-C97C-3F9F-01D7-7C581A2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E7634A-38EB-28D2-18C5-3B9A5C973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1825625"/>
            <a:ext cx="10270724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Провести тесты с базовой моделью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Рассмотреть другие алгоритмы, возможно, из глубокого обучения</a:t>
            </a:r>
          </a:p>
          <a:p>
            <a:r>
              <a:rPr lang="ru-RU" dirty="0">
                <a:solidFill>
                  <a:schemeClr val="bg1"/>
                </a:solidFill>
              </a:rPr>
              <a:t>Перенести реализацию с двух каталогов на множество каталогов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Провести процедуру корреляции для больших каталогов и оценить эффективность (точность, время работы) </a:t>
            </a:r>
          </a:p>
        </p:txBody>
      </p:sp>
    </p:spTree>
    <p:extLst>
      <p:ext uri="{BB962C8B-B14F-4D97-AF65-F5344CB8AC3E}">
        <p14:creationId xmlns:p14="http://schemas.microsoft.com/office/powerpoint/2010/main" val="293432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1CABF-54A8-6929-7F73-4DA63DA3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DE9D5-6CC4-FFD7-8025-1BA56067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65B90-D2BD-2D60-93DA-BB9C8F1A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1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F2E5959-CDC2-3CEC-D7AD-86984C174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5B8CB-A0F7-4D43-36BA-45C80B1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3CE14-43EE-BA2B-6CC3-987E9690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172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NWAY // (https://github.com/JohannesBuchner/nway)</a:t>
            </a:r>
          </a:p>
          <a:p>
            <a:r>
              <a:rPr lang="ru-RU" b="1" i="0" dirty="0">
                <a:solidFill>
                  <a:schemeClr val="bg1"/>
                </a:solidFill>
                <a:effectLst/>
                <a:latin typeface="neue-haas-grotesk-display"/>
              </a:rPr>
              <a:t>Градиентный бустинг</a:t>
            </a:r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. </a:t>
            </a:r>
            <a:r>
              <a:rPr lang="en-US" b="1" dirty="0">
                <a:solidFill>
                  <a:schemeClr val="bg1"/>
                </a:solidFill>
                <a:latin typeface="neue-haas-grotesk-display"/>
              </a:rPr>
              <a:t>// </a:t>
            </a:r>
            <a:r>
              <a:rPr lang="en-US" b="1" i="0" dirty="0">
                <a:solidFill>
                  <a:schemeClr val="bg1"/>
                </a:solidFill>
                <a:effectLst/>
                <a:latin typeface="neue-haas-grotesk-display"/>
              </a:rPr>
              <a:t>Machine Learning. A Probabilistic Perspective. By </a:t>
            </a:r>
            <a:r>
              <a:rPr lang="en-US" b="1" i="0" strike="noStrike" dirty="0">
                <a:solidFill>
                  <a:schemeClr val="bg1"/>
                </a:solidFill>
                <a:effectLst/>
                <a:latin typeface="neue-haas-grotesk-display"/>
              </a:rPr>
              <a:t>Kevin P. Murphy.</a:t>
            </a:r>
          </a:p>
          <a:p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Подготовка тестовых данных </a:t>
            </a:r>
            <a:r>
              <a:rPr lang="en-US" b="1" dirty="0">
                <a:solidFill>
                  <a:schemeClr val="bg1"/>
                </a:solidFill>
                <a:latin typeface="neue-haas-grotesk-display"/>
              </a:rPr>
              <a:t>// </a:t>
            </a:r>
            <a:r>
              <a:rPr lang="ru-RU" b="1" i="0" dirty="0">
                <a:solidFill>
                  <a:schemeClr val="bg1"/>
                </a:solidFill>
                <a:effectLst/>
                <a:latin typeface="neue-haas-grotesk-display"/>
              </a:rPr>
              <a:t>Создание выборки оптических компаньонов и обьектов поля </a:t>
            </a:r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М. Бельведерский</a:t>
            </a:r>
            <a:endParaRPr lang="en-US" b="1" i="0" dirty="0">
              <a:solidFill>
                <a:schemeClr val="bg1"/>
              </a:solidFill>
              <a:effectLst/>
              <a:latin typeface="neue-haas-grotesk-display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62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E27493-3557-7F64-B740-E373406C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03125-D111-0238-EE74-4A7F90AA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8DE0C-14FA-8F40-942D-007CF62A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225EA5-30CA-EA59-85D5-6D25AEA4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4049F-71BD-6233-3CFF-8EA3E87C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Введение. Каталоги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495C7-5225-75E6-3BE7-F4AF69E1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43656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Изучаются космические каталоги, полученные с помощью телескопов с фильтрами в разных спектральных диапазонах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Диапазонов большое множество (рентген, оптический, инфракрасный, ультрафиолетовый)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Размеры обзоров варьируются от 200 тыс. до 10 млрд. объектов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Каждый обзор имеет свою ошибку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В каждом отдельном обзоре имеются свои характерные признаки, интересные для дальнейшего анализа источника</a:t>
            </a:r>
          </a:p>
        </p:txBody>
      </p:sp>
    </p:spTree>
    <p:extLst>
      <p:ext uri="{BB962C8B-B14F-4D97-AF65-F5344CB8AC3E}">
        <p14:creationId xmlns:p14="http://schemas.microsoft.com/office/powerpoint/2010/main" val="399680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225EA5-30CA-EA59-85D5-6D25AEA4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4049F-71BD-6233-3CFF-8EA3E87C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Введение. </a:t>
            </a:r>
            <a:r>
              <a:rPr lang="en-US" dirty="0">
                <a:solidFill>
                  <a:schemeClr val="bg1"/>
                </a:solidFill>
              </a:rPr>
              <a:t>HMXB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495C7-5225-75E6-3BE7-F4AF69E1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592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Двойная рентгеновская система с высокой массой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Состоит из массивной звезды и сверхплотного компонента -  нейтронной звезды.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Неизвестно их количество в Млечном Пути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1E4D4E-2B35-21D3-415D-BAA0A2F3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1" y="2302969"/>
            <a:ext cx="54959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15126921-6950-574C-15F0-EAB5DE77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1E425B-37BE-373B-9F20-A12DA827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5" y="1267584"/>
            <a:ext cx="8691837" cy="47360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BF78-E06B-FDD1-7DB2-EEB2FC77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Соотнесение двух каталогов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DBDB4-42D6-30C2-5AA7-9D4B68B375AC}"/>
              </a:ext>
            </a:extLst>
          </p:cNvPr>
          <p:cNvSpPr txBox="1"/>
          <p:nvPr/>
        </p:nvSpPr>
        <p:spPr>
          <a:xfrm>
            <a:off x="1394085" y="4946754"/>
            <a:ext cx="410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Область на небе в одном обзоре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DE48-6405-3221-127A-A10F53575BD1}"/>
              </a:ext>
            </a:extLst>
          </p:cNvPr>
          <p:cNvSpPr txBox="1"/>
          <p:nvPr/>
        </p:nvSpPr>
        <p:spPr>
          <a:xfrm>
            <a:off x="6690611" y="4946754"/>
            <a:ext cx="399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Та же область в другом обзоре</a:t>
            </a:r>
          </a:p>
        </p:txBody>
      </p:sp>
    </p:spTree>
    <p:extLst>
      <p:ext uri="{BB962C8B-B14F-4D97-AF65-F5344CB8AC3E}">
        <p14:creationId xmlns:p14="http://schemas.microsoft.com/office/powerpoint/2010/main" val="210036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17F69BA-AC66-0D15-0E6A-3D1180D8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B80EBA-A026-647A-C2E0-1732D66F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5" y="1267584"/>
            <a:ext cx="8691837" cy="473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DBDB4-42D6-30C2-5AA7-9D4B68B375AC}"/>
              </a:ext>
            </a:extLst>
          </p:cNvPr>
          <p:cNvSpPr txBox="1"/>
          <p:nvPr/>
        </p:nvSpPr>
        <p:spPr>
          <a:xfrm>
            <a:off x="1394085" y="4946754"/>
            <a:ext cx="410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Область на небе в одном обзоре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DE48-6405-3221-127A-A10F53575BD1}"/>
              </a:ext>
            </a:extLst>
          </p:cNvPr>
          <p:cNvSpPr txBox="1"/>
          <p:nvPr/>
        </p:nvSpPr>
        <p:spPr>
          <a:xfrm>
            <a:off x="6690611" y="4946754"/>
            <a:ext cx="399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Та же область в другом обзоре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8637298-837C-C1E4-3E89-57F912DECFC2}"/>
              </a:ext>
            </a:extLst>
          </p:cNvPr>
          <p:cNvCxnSpPr/>
          <p:nvPr/>
        </p:nvCxnSpPr>
        <p:spPr>
          <a:xfrm>
            <a:off x="3642610" y="2488367"/>
            <a:ext cx="5801193" cy="239843"/>
          </a:xfrm>
          <a:prstGeom prst="straightConnector1">
            <a:avLst/>
          </a:prstGeom>
          <a:ln w="1111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5D0DB8-FEF2-0C7D-0FC2-F7C16A1DA177}"/>
              </a:ext>
            </a:extLst>
          </p:cNvPr>
          <p:cNvCxnSpPr>
            <a:cxnSpLocks/>
          </p:cNvCxnSpPr>
          <p:nvPr/>
        </p:nvCxnSpPr>
        <p:spPr>
          <a:xfrm flipV="1">
            <a:off x="3492708" y="3852472"/>
            <a:ext cx="5801194" cy="20986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904AC-1A68-3038-F342-764C198F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Соотнесение двух каталогов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B1787-858D-A164-2213-B4E95F815726}"/>
              </a:ext>
            </a:extLst>
          </p:cNvPr>
          <p:cNvSpPr txBox="1"/>
          <p:nvPr/>
        </p:nvSpPr>
        <p:spPr>
          <a:xfrm>
            <a:off x="1504014" y="4982080"/>
            <a:ext cx="8865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Соотнесением двух каталогов назовем нахождение для каждого объекта из одного каталога его пары в другом каталоге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 Эта пара представляет собой один объект, полученный в разных обзорах.</a:t>
            </a:r>
          </a:p>
        </p:txBody>
      </p:sp>
    </p:spTree>
    <p:extLst>
      <p:ext uri="{BB962C8B-B14F-4D97-AF65-F5344CB8AC3E}">
        <p14:creationId xmlns:p14="http://schemas.microsoft.com/office/powerpoint/2010/main" val="342055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17F69BA-AC66-0D15-0E6A-3D1180D8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DBDB4-42D6-30C2-5AA7-9D4B68B375AC}"/>
              </a:ext>
            </a:extLst>
          </p:cNvPr>
          <p:cNvSpPr txBox="1"/>
          <p:nvPr/>
        </p:nvSpPr>
        <p:spPr>
          <a:xfrm>
            <a:off x="1394085" y="4946754"/>
            <a:ext cx="410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Область на небе в одном обзоре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DE48-6405-3221-127A-A10F53575BD1}"/>
              </a:ext>
            </a:extLst>
          </p:cNvPr>
          <p:cNvSpPr txBox="1"/>
          <p:nvPr/>
        </p:nvSpPr>
        <p:spPr>
          <a:xfrm>
            <a:off x="6690611" y="4946754"/>
            <a:ext cx="399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Та же область в другом обзоре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904AC-1A68-3038-F342-764C198F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Поиск </a:t>
            </a:r>
            <a:r>
              <a:rPr lang="en-US" dirty="0">
                <a:solidFill>
                  <a:schemeClr val="bg1"/>
                </a:solidFill>
              </a:rPr>
              <a:t>HMXB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82642-5499-4400-83FB-75E4B46D71C6}"/>
              </a:ext>
            </a:extLst>
          </p:cNvPr>
          <p:cNvSpPr txBox="1"/>
          <p:nvPr/>
        </p:nvSpPr>
        <p:spPr>
          <a:xfrm>
            <a:off x="1074197" y="2473850"/>
            <a:ext cx="9738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Соотнеся два каталога, например оптический и рентгеновским, можно получить большее признаковое пространство, что поможет лучше классифицировать </a:t>
            </a:r>
            <a:r>
              <a:rPr lang="en-US" sz="2400" dirty="0">
                <a:solidFill>
                  <a:schemeClr val="bg1"/>
                </a:solidFill>
              </a:rPr>
              <a:t>HMXB </a:t>
            </a:r>
            <a:r>
              <a:rPr lang="ru-RU" sz="2400" dirty="0">
                <a:solidFill>
                  <a:schemeClr val="bg1"/>
                </a:solidFill>
              </a:rPr>
              <a:t>объекты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A381B-FAC5-7DB8-9758-19AEAA26B99F}"/>
              </a:ext>
            </a:extLst>
          </p:cNvPr>
          <p:cNvSpPr txBox="1"/>
          <p:nvPr/>
        </p:nvSpPr>
        <p:spPr>
          <a:xfrm>
            <a:off x="1589639" y="5026653"/>
            <a:ext cx="901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Задача соотнесения каталога и решалась в этом семестре</a:t>
            </a:r>
          </a:p>
        </p:txBody>
      </p:sp>
    </p:spTree>
    <p:extLst>
      <p:ext uri="{BB962C8B-B14F-4D97-AF65-F5344CB8AC3E}">
        <p14:creationId xmlns:p14="http://schemas.microsoft.com/office/powerpoint/2010/main" val="12814021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1695</Words>
  <Application>Microsoft Office PowerPoint</Application>
  <PresentationFormat>Широкоэкранный</PresentationFormat>
  <Paragraphs>227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neue-haas-grotesk-display</vt:lpstr>
      <vt:lpstr>Times New Roman</vt:lpstr>
      <vt:lpstr>Wingdings</vt:lpstr>
      <vt:lpstr>YS Text</vt:lpstr>
      <vt:lpstr>Тема Office</vt:lpstr>
      <vt:lpstr>Исследование моделей машинного обучения для ассоциации космических объектов из различных спектральных диапазонов.</vt:lpstr>
      <vt:lpstr>План доклада</vt:lpstr>
      <vt:lpstr>Презентация PowerPoint</vt:lpstr>
      <vt:lpstr>Введение. Каталоги</vt:lpstr>
      <vt:lpstr>Введение. Каталоги</vt:lpstr>
      <vt:lpstr>Введение. HMXB</vt:lpstr>
      <vt:lpstr>Введение: Соотнесение двух каталогов</vt:lpstr>
      <vt:lpstr>Введение: Соотнесение двух каталогов</vt:lpstr>
      <vt:lpstr>Введение: Поиск HMXB</vt:lpstr>
      <vt:lpstr>Актуальность машинного обучения</vt:lpstr>
      <vt:lpstr>Постановка задачи</vt:lpstr>
      <vt:lpstr>Презентация PowerPoint</vt:lpstr>
      <vt:lpstr>Обзор существующих методов – NWAY</vt:lpstr>
      <vt:lpstr>Априорное распределение</vt:lpstr>
      <vt:lpstr>Добавление позиционной информации. Апостериорная вероятность.</vt:lpstr>
      <vt:lpstr>Презентация PowerPoint</vt:lpstr>
      <vt:lpstr>Презентация PowerPoint</vt:lpstr>
      <vt:lpstr>Добавление информации магнитуды</vt:lpstr>
      <vt:lpstr>Обзор данных. Оптический диапазон</vt:lpstr>
      <vt:lpstr>Обзор данных. Рентгеновский диапазон</vt:lpstr>
      <vt:lpstr>Обзор данных. Рентгеновский диапазон</vt:lpstr>
      <vt:lpstr>Обзор данных. Каталоги</vt:lpstr>
      <vt:lpstr>Обзор методов. Градиентный бустинг</vt:lpstr>
      <vt:lpstr>Обзор методов. Градиентный бустинг</vt:lpstr>
      <vt:lpstr>Обзор. Метрика качества.</vt:lpstr>
      <vt:lpstr>Что было сделано</vt:lpstr>
      <vt:lpstr>Анализ метода NWAY</vt:lpstr>
      <vt:lpstr>Графики NWAY</vt:lpstr>
      <vt:lpstr>Графики NWAY</vt:lpstr>
      <vt:lpstr>NWAY. Проблемы использования</vt:lpstr>
      <vt:lpstr>План решения наиболее простой задачи</vt:lpstr>
      <vt:lpstr>Возникающая подзадача: Подготовка данных</vt:lpstr>
      <vt:lpstr>Подготовка данных: Отбор признаков</vt:lpstr>
      <vt:lpstr>Подготовка данных: X-match</vt:lpstr>
      <vt:lpstr>Подготовка данных: Отбор верных оптических объектов</vt:lpstr>
      <vt:lpstr>Подзадача: объединение с 4XMM</vt:lpstr>
      <vt:lpstr>Базовая модель</vt:lpstr>
      <vt:lpstr>Проведенные эксперименты</vt:lpstr>
      <vt:lpstr>Результаты</vt:lpstr>
      <vt:lpstr>Результаты</vt:lpstr>
      <vt:lpstr>Планы</vt:lpstr>
      <vt:lpstr>Планы на будущее</vt:lpstr>
      <vt:lpstr>Литература</vt:lpstr>
      <vt:lpstr>Литература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моделей машинного обучения для ассоциации космических объектов из различных спектральных диапазонов.</dc:title>
  <dc:creator>Kirill Tearo</dc:creator>
  <cp:lastModifiedBy>Kirill Tearo</cp:lastModifiedBy>
  <cp:revision>41</cp:revision>
  <dcterms:created xsi:type="dcterms:W3CDTF">2022-11-25T11:41:52Z</dcterms:created>
  <dcterms:modified xsi:type="dcterms:W3CDTF">2022-12-20T07:49:22Z</dcterms:modified>
</cp:coreProperties>
</file>